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71" r:id="rId4"/>
    <p:sldId id="264" r:id="rId5"/>
    <p:sldId id="265" r:id="rId6"/>
    <p:sldId id="266" r:id="rId7"/>
    <p:sldId id="263" r:id="rId8"/>
    <p:sldId id="267" r:id="rId9"/>
    <p:sldId id="270" r:id="rId10"/>
    <p:sldId id="272" r:id="rId11"/>
    <p:sldId id="274" r:id="rId12"/>
    <p:sldId id="273" r:id="rId13"/>
    <p:sldId id="269" r:id="rId14"/>
    <p:sldId id="259" r:id="rId15"/>
    <p:sldId id="275" r:id="rId16"/>
    <p:sldId id="268" r:id="rId17"/>
    <p:sldId id="260" r:id="rId18"/>
    <p:sldId id="276" r:id="rId19"/>
    <p:sldId id="261" r:id="rId2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47" autoAdjust="0"/>
    <p:restoredTop sz="94662" autoAdjust="0"/>
  </p:normalViewPr>
  <p:slideViewPr>
    <p:cSldViewPr>
      <p:cViewPr varScale="1">
        <p:scale>
          <a:sx n="66" d="100"/>
          <a:sy n="66" d="100"/>
        </p:scale>
        <p:origin x="-1386" y="-96"/>
      </p:cViewPr>
      <p:guideLst>
        <p:guide orient="horz" pos="2160"/>
        <p:guide pos="2880"/>
      </p:guideLst>
    </p:cSldViewPr>
  </p:slideViewPr>
  <p:outlineViewPr>
    <p:cViewPr>
      <p:scale>
        <a:sx n="33" d="100"/>
        <a:sy n="33" d="100"/>
      </p:scale>
      <p:origin x="0" y="13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6172200"/>
            <a:ext cx="8382000" cy="609600"/>
          </a:xfrm>
        </p:spPr>
        <p:txBody>
          <a:bodyPr>
            <a:normAutofit/>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a-IR" dirty="0"/>
          </a:p>
        </p:txBody>
      </p:sp>
    </p:spTree>
    <p:extLst>
      <p:ext uri="{BB962C8B-B14F-4D97-AF65-F5344CB8AC3E}">
        <p14:creationId xmlns:p14="http://schemas.microsoft.com/office/powerpoint/2010/main" val="549802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4A3B2B7-B2EC-44FA-BBC7-33161C95CA79}" type="datetimeFigureOut">
              <a:rPr lang="fa-IR" smtClean="0"/>
              <a:t>14/06/1435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B5D724-1B80-4DA6-835A-C9EA9A562FE7}" type="slidenum">
              <a:rPr lang="fa-IR" smtClean="0"/>
              <a:t>‹#›</a:t>
            </a:fld>
            <a:endParaRPr lang="fa-IR"/>
          </a:p>
        </p:txBody>
      </p:sp>
    </p:spTree>
    <p:extLst>
      <p:ext uri="{BB962C8B-B14F-4D97-AF65-F5344CB8AC3E}">
        <p14:creationId xmlns:p14="http://schemas.microsoft.com/office/powerpoint/2010/main" val="52802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4A3B2B7-B2EC-44FA-BBC7-33161C95CA79}" type="datetimeFigureOut">
              <a:rPr lang="fa-IR" smtClean="0"/>
              <a:t>14/06/1435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B5D724-1B80-4DA6-835A-C9EA9A562FE7}" type="slidenum">
              <a:rPr lang="fa-IR" smtClean="0"/>
              <a:t>‹#›</a:t>
            </a:fld>
            <a:endParaRPr lang="fa-IR"/>
          </a:p>
        </p:txBody>
      </p:sp>
    </p:spTree>
    <p:extLst>
      <p:ext uri="{BB962C8B-B14F-4D97-AF65-F5344CB8AC3E}">
        <p14:creationId xmlns:p14="http://schemas.microsoft.com/office/powerpoint/2010/main" val="307348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943600"/>
            <a:ext cx="8229600" cy="563563"/>
          </a:xfrm>
        </p:spPr>
        <p:txBody>
          <a:bodyPr>
            <a:normAutofit/>
          </a:bodyPr>
          <a:lstStyle>
            <a:lvl1pPr marL="0" indent="0">
              <a:buNone/>
              <a:defRPr sz="1600" baseline="0"/>
            </a:lvl1pPr>
            <a:lvl5pPr marL="1828800" indent="0">
              <a:buNone/>
              <a:defRPr/>
            </a:lvl5pPr>
          </a:lstStyle>
          <a:p>
            <a:pPr lvl="0"/>
            <a:endParaRPr lang="fa-IR" dirty="0"/>
          </a:p>
        </p:txBody>
      </p:sp>
    </p:spTree>
    <p:extLst>
      <p:ext uri="{BB962C8B-B14F-4D97-AF65-F5344CB8AC3E}">
        <p14:creationId xmlns:p14="http://schemas.microsoft.com/office/powerpoint/2010/main" val="27815691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A3B2B7-B2EC-44FA-BBC7-33161C95CA79}" type="datetimeFigureOut">
              <a:rPr lang="fa-IR" smtClean="0"/>
              <a:t>14/06/1435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B5D724-1B80-4DA6-835A-C9EA9A562FE7}" type="slidenum">
              <a:rPr lang="fa-IR" smtClean="0"/>
              <a:t>‹#›</a:t>
            </a:fld>
            <a:endParaRPr lang="fa-IR"/>
          </a:p>
        </p:txBody>
      </p:sp>
    </p:spTree>
    <p:extLst>
      <p:ext uri="{BB962C8B-B14F-4D97-AF65-F5344CB8AC3E}">
        <p14:creationId xmlns:p14="http://schemas.microsoft.com/office/powerpoint/2010/main" val="338471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4A3B2B7-B2EC-44FA-BBC7-33161C95CA79}" type="datetimeFigureOut">
              <a:rPr lang="fa-IR" smtClean="0"/>
              <a:t>14/06/1435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BB5D724-1B80-4DA6-835A-C9EA9A562FE7}" type="slidenum">
              <a:rPr lang="fa-IR" smtClean="0"/>
              <a:t>‹#›</a:t>
            </a:fld>
            <a:endParaRPr lang="fa-IR"/>
          </a:p>
        </p:txBody>
      </p:sp>
    </p:spTree>
    <p:extLst>
      <p:ext uri="{BB962C8B-B14F-4D97-AF65-F5344CB8AC3E}">
        <p14:creationId xmlns:p14="http://schemas.microsoft.com/office/powerpoint/2010/main" val="193525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4A3B2B7-B2EC-44FA-BBC7-33161C95CA79}" type="datetimeFigureOut">
              <a:rPr lang="fa-IR" smtClean="0"/>
              <a:t>14/06/1435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BB5D724-1B80-4DA6-835A-C9EA9A562FE7}" type="slidenum">
              <a:rPr lang="fa-IR" smtClean="0"/>
              <a:t>‹#›</a:t>
            </a:fld>
            <a:endParaRPr lang="fa-IR"/>
          </a:p>
        </p:txBody>
      </p:sp>
    </p:spTree>
    <p:extLst>
      <p:ext uri="{BB962C8B-B14F-4D97-AF65-F5344CB8AC3E}">
        <p14:creationId xmlns:p14="http://schemas.microsoft.com/office/powerpoint/2010/main" val="397305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4A3B2B7-B2EC-44FA-BBC7-33161C95CA79}" type="datetimeFigureOut">
              <a:rPr lang="fa-IR" smtClean="0"/>
              <a:t>14/06/1435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BB5D724-1B80-4DA6-835A-C9EA9A562FE7}" type="slidenum">
              <a:rPr lang="fa-IR" smtClean="0"/>
              <a:t>‹#›</a:t>
            </a:fld>
            <a:endParaRPr lang="fa-IR"/>
          </a:p>
        </p:txBody>
      </p:sp>
    </p:spTree>
    <p:extLst>
      <p:ext uri="{BB962C8B-B14F-4D97-AF65-F5344CB8AC3E}">
        <p14:creationId xmlns:p14="http://schemas.microsoft.com/office/powerpoint/2010/main" val="374643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3B2B7-B2EC-44FA-BBC7-33161C95CA79}" type="datetimeFigureOut">
              <a:rPr lang="fa-IR" smtClean="0"/>
              <a:t>14/06/1435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BB5D724-1B80-4DA6-835A-C9EA9A562FE7}" type="slidenum">
              <a:rPr lang="fa-IR" smtClean="0"/>
              <a:t>‹#›</a:t>
            </a:fld>
            <a:endParaRPr lang="fa-IR"/>
          </a:p>
        </p:txBody>
      </p:sp>
    </p:spTree>
    <p:extLst>
      <p:ext uri="{BB962C8B-B14F-4D97-AF65-F5344CB8AC3E}">
        <p14:creationId xmlns:p14="http://schemas.microsoft.com/office/powerpoint/2010/main" val="174752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3B2B7-B2EC-44FA-BBC7-33161C95CA79}" type="datetimeFigureOut">
              <a:rPr lang="fa-IR" smtClean="0"/>
              <a:t>14/06/1435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BB5D724-1B80-4DA6-835A-C9EA9A562FE7}" type="slidenum">
              <a:rPr lang="fa-IR" smtClean="0"/>
              <a:t>‹#›</a:t>
            </a:fld>
            <a:endParaRPr lang="fa-IR"/>
          </a:p>
        </p:txBody>
      </p:sp>
    </p:spTree>
    <p:extLst>
      <p:ext uri="{BB962C8B-B14F-4D97-AF65-F5344CB8AC3E}">
        <p14:creationId xmlns:p14="http://schemas.microsoft.com/office/powerpoint/2010/main" val="292116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3B2B7-B2EC-44FA-BBC7-33161C95CA79}" type="datetimeFigureOut">
              <a:rPr lang="fa-IR" smtClean="0"/>
              <a:t>14/06/1435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BB5D724-1B80-4DA6-835A-C9EA9A562FE7}" type="slidenum">
              <a:rPr lang="fa-IR" smtClean="0"/>
              <a:t>‹#›</a:t>
            </a:fld>
            <a:endParaRPr lang="fa-IR"/>
          </a:p>
        </p:txBody>
      </p:sp>
    </p:spTree>
    <p:extLst>
      <p:ext uri="{BB962C8B-B14F-4D97-AF65-F5344CB8AC3E}">
        <p14:creationId xmlns:p14="http://schemas.microsoft.com/office/powerpoint/2010/main" val="164790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4A3B2B7-B2EC-44FA-BBC7-33161C95CA79}" type="datetimeFigureOut">
              <a:rPr lang="fa-IR" smtClean="0"/>
              <a:t>14/06/1435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5D724-1B80-4DA6-835A-C9EA9A562FE7}" type="slidenum">
              <a:rPr lang="fa-IR" smtClean="0"/>
              <a:t>‹#›</a:t>
            </a:fld>
            <a:endParaRPr lang="fa-IR"/>
          </a:p>
        </p:txBody>
      </p:sp>
    </p:spTree>
    <p:extLst>
      <p:ext uri="{BB962C8B-B14F-4D97-AF65-F5344CB8AC3E}">
        <p14:creationId xmlns:p14="http://schemas.microsoft.com/office/powerpoint/2010/main" val="62502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218237"/>
            <a:ext cx="8229600" cy="563563"/>
          </a:xfrm>
        </p:spPr>
        <p:txBody>
          <a:bodyPr>
            <a:noAutofit/>
          </a:bodyPr>
          <a:lstStyle/>
          <a:p>
            <a:pPr algn="ctr"/>
            <a:r>
              <a:rPr lang="fa-IR" sz="3200" b="1" dirty="0" smtClean="0">
                <a:solidFill>
                  <a:schemeClr val="tx1">
                    <a:lumMod val="95000"/>
                    <a:lumOff val="5000"/>
                  </a:schemeClr>
                </a:solidFill>
                <a:effectLst>
                  <a:outerShdw blurRad="38100" dist="38100" dir="2700000" algn="tl">
                    <a:srgbClr val="000000">
                      <a:alpha val="43137"/>
                    </a:srgbClr>
                  </a:outerShdw>
                </a:effectLst>
              </a:rPr>
              <a:t>نیلوفری</a:t>
            </a:r>
            <a:r>
              <a:rPr lang="fa-IR" sz="3200" b="1" dirty="0" smtClean="0">
                <a:effectLst>
                  <a:outerShdw blurRad="38100" dist="38100" dir="2700000" algn="tl">
                    <a:srgbClr val="000000">
                      <a:alpha val="43137"/>
                    </a:srgbClr>
                  </a:outerShdw>
                </a:effectLst>
              </a:rPr>
              <a:t> در کویر</a:t>
            </a:r>
            <a:endParaRPr lang="fa-IR" sz="3200" b="1" dirty="0">
              <a:effectLst>
                <a:outerShdw blurRad="38100" dist="38100" dir="2700000" algn="tl">
                  <a:srgbClr val="000000">
                    <a:alpha val="43137"/>
                  </a:srgbClr>
                </a:outerShdw>
              </a:effectLst>
            </a:endParaRPr>
          </a:p>
        </p:txBody>
      </p:sp>
      <p:pic>
        <p:nvPicPr>
          <p:cNvPr id="1026" name="Picture 2" descr="C:\Users\Azita\Documents\Indipendent studies\Hotel\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 y="0"/>
            <a:ext cx="9139431"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870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zita\Documents\Indipendent studies\Hotel\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0"/>
            <a:ext cx="857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216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zita\Documents\Indipendent studies\Hotel\111.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4861" t="3367" r="2394"/>
          <a:stretch/>
        </p:blipFill>
        <p:spPr bwMode="auto">
          <a:xfrm>
            <a:off x="0" y="0"/>
            <a:ext cx="9144000" cy="688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170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zita\Documents\Indipendent studies\Hotel\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0"/>
            <a:ext cx="907288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078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zita\Documents\Indipendent studies\Hotel\02.jpg"/>
          <p:cNvPicPr>
            <a:picLocks noChangeAspect="1" noChangeArrowheads="1"/>
          </p:cNvPicPr>
          <p:nvPr/>
        </p:nvPicPr>
        <p:blipFill rotWithShape="1">
          <a:blip r:embed="rId2">
            <a:extLst>
              <a:ext uri="{28A0092B-C50C-407E-A947-70E740481C1C}">
                <a14:useLocalDpi xmlns:a14="http://schemas.microsoft.com/office/drawing/2010/main" val="0"/>
              </a:ext>
            </a:extLst>
          </a:blip>
          <a:srcRect l="27905" t="16324" r="22419" b="2852"/>
          <a:stretch/>
        </p:blipFill>
        <p:spPr bwMode="auto">
          <a:xfrm>
            <a:off x="0" y="0"/>
            <a:ext cx="5961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72200" y="152400"/>
            <a:ext cx="2971800" cy="4524315"/>
          </a:xfrm>
          <a:prstGeom prst="rect">
            <a:avLst/>
          </a:prstGeom>
        </p:spPr>
        <p:txBody>
          <a:bodyPr wrap="square">
            <a:spAutoFit/>
          </a:bodyPr>
          <a:lstStyle/>
          <a:p>
            <a:r>
              <a:rPr lang="fa-IR" sz="1600" dirty="0" smtClean="0"/>
              <a:t>این </a:t>
            </a:r>
            <a:r>
              <a:rPr lang="fa-IR" sz="1600" dirty="0"/>
              <a:t>هتل تنها بخشی از یک برنامه توسعه </a:t>
            </a:r>
            <a:r>
              <a:rPr lang="fa-IR" sz="1600" dirty="0" smtClean="0"/>
              <a:t>بزرگتر است ، </a:t>
            </a:r>
            <a:r>
              <a:rPr lang="fa-IR" sz="1600" dirty="0"/>
              <a:t>که معماران </a:t>
            </a:r>
            <a:r>
              <a:rPr lang="en-US" sz="1600" dirty="0" err="1" smtClean="0"/>
              <a:t>PLaT</a:t>
            </a:r>
            <a:r>
              <a:rPr lang="en-US" sz="1600" dirty="0" smtClean="0"/>
              <a:t> </a:t>
            </a:r>
            <a:r>
              <a:rPr lang="fa-IR" sz="1600" dirty="0"/>
              <a:t>در تلاش </a:t>
            </a:r>
            <a:r>
              <a:rPr lang="fa-IR" sz="1600" dirty="0" smtClean="0"/>
              <a:t>اند </a:t>
            </a:r>
            <a:r>
              <a:rPr lang="fa-IR" sz="1600" dirty="0"/>
              <a:t>تا بوجود </a:t>
            </a:r>
            <a:r>
              <a:rPr lang="fa-IR" sz="1600" dirty="0" smtClean="0"/>
              <a:t>آورند، معماری پایدار کویری، استفاده از آب  </a:t>
            </a:r>
            <a:r>
              <a:rPr lang="fa-IR" sz="1600" dirty="0"/>
              <a:t>و برق </a:t>
            </a:r>
            <a:r>
              <a:rPr lang="fa-IR" sz="1600" dirty="0" smtClean="0"/>
              <a:t>تولیدی  سایت برای مصرف.</a:t>
            </a:r>
          </a:p>
          <a:p>
            <a:r>
              <a:rPr lang="fa-IR" sz="1600" dirty="0" smtClean="0"/>
              <a:t>در </a:t>
            </a:r>
            <a:r>
              <a:rPr lang="fa-IR" sz="1600" dirty="0"/>
              <a:t>بنا هیچ آجر یا سرامیک و کاشی بکار نرفته است، بلکه بنا با مواد </a:t>
            </a:r>
            <a:r>
              <a:rPr lang="fa-IR" sz="1600" dirty="0" smtClean="0"/>
              <a:t>کم </a:t>
            </a:r>
            <a:r>
              <a:rPr lang="fa-IR" sz="1600" dirty="0"/>
              <a:t>کربن </a:t>
            </a:r>
            <a:r>
              <a:rPr lang="fa-IR" sz="1600" dirty="0" smtClean="0"/>
              <a:t> و محیط </a:t>
            </a:r>
            <a:r>
              <a:rPr lang="fa-IR" sz="1600" dirty="0"/>
              <a:t>زیست دوستانه ساخته شده است تا انرژی خورشیدی، آب و انرژی باد در بیابان را بکار گیرد، آلودگی های زیست محیطی را کاهش دهد و حفاظت از محیط زیست را استحکام بخشد. از </a:t>
            </a:r>
            <a:r>
              <a:rPr lang="fa-IR" sz="1600" dirty="0" smtClean="0"/>
              <a:t>مصالح بیابان </a:t>
            </a:r>
            <a:r>
              <a:rPr lang="fa-IR" sz="1600" dirty="0"/>
              <a:t>در طراحی داخلی استفاده می شود، بنابراین مردم تجربه کاملی از بیابان در این </a:t>
            </a:r>
            <a:r>
              <a:rPr lang="fa-IR" sz="1600" dirty="0" smtClean="0"/>
              <a:t>تفرجگاه </a:t>
            </a:r>
            <a:r>
              <a:rPr lang="fa-IR" sz="1600" dirty="0"/>
              <a:t>می گیرند. به طور مثال، </a:t>
            </a:r>
            <a:r>
              <a:rPr lang="fa-IR" sz="1600" dirty="0" smtClean="0"/>
              <a:t>  دیوارهای داخلی از </a:t>
            </a:r>
            <a:r>
              <a:rPr lang="fa-IR" sz="1600" dirty="0"/>
              <a:t>شنهای محلی  پوشانده شده است.</a:t>
            </a:r>
            <a:endParaRPr lang="en-US" sz="1600" dirty="0"/>
          </a:p>
          <a:p>
            <a:endParaRPr lang="fa-IR" sz="1600" dirty="0"/>
          </a:p>
        </p:txBody>
      </p:sp>
    </p:spTree>
    <p:extLst>
      <p:ext uri="{BB962C8B-B14F-4D97-AF65-F5344CB8AC3E}">
        <p14:creationId xmlns:p14="http://schemas.microsoft.com/office/powerpoint/2010/main" val="1377252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4401" y="0"/>
            <a:ext cx="4368181" cy="3785652"/>
          </a:xfrm>
          <a:prstGeom prst="rect">
            <a:avLst/>
          </a:prstGeom>
        </p:spPr>
        <p:txBody>
          <a:bodyPr wrap="square">
            <a:spAutoFit/>
          </a:bodyPr>
          <a:lstStyle/>
          <a:p>
            <a:r>
              <a:rPr lang="fa-IR" sz="1600" dirty="0" smtClean="0"/>
              <a:t>عناصر پایدار در معماری بنا عبارتند از:</a:t>
            </a:r>
          </a:p>
          <a:p>
            <a:r>
              <a:rPr lang="fa-IR" sz="1600" dirty="0" smtClean="0"/>
              <a:t>1</a:t>
            </a:r>
            <a:r>
              <a:rPr lang="fa-IR" sz="1600" b="1" dirty="0" smtClean="0"/>
              <a:t>-بام چتری شکل: </a:t>
            </a:r>
            <a:endParaRPr lang="fa-IR" sz="1600" b="1" dirty="0" smtClean="0"/>
          </a:p>
          <a:p>
            <a:pPr marL="285750" indent="-285750">
              <a:buFont typeface="Arial" panose="020B0604020202020204" pitchFamily="34" charset="0"/>
              <a:buChar char="•"/>
            </a:pPr>
            <a:r>
              <a:rPr lang="fa-IR" sz="1600" dirty="0" smtClean="0"/>
              <a:t>به </a:t>
            </a:r>
            <a:r>
              <a:rPr lang="fa-IR" sz="1600" dirty="0" smtClean="0"/>
              <a:t>منظور ایجاد سایه در تابستان و محافظت از باد سرد در زمستان، بنا در این سقف پارچه ای پوشانده شده است که فشار شرایط سخت محیطی را بر بنا کاهش می دهد.</a:t>
            </a:r>
          </a:p>
          <a:p>
            <a:pPr marL="285750" indent="-285750">
              <a:buFont typeface="Arial" panose="020B0604020202020204" pitchFamily="34" charset="0"/>
              <a:buChar char="•"/>
            </a:pPr>
            <a:r>
              <a:rPr lang="fa-IR" sz="1600" dirty="0" smtClean="0"/>
              <a:t>استراکچر </a:t>
            </a:r>
            <a:r>
              <a:rPr lang="fa-IR" sz="1600" dirty="0" smtClean="0"/>
              <a:t>سقف، فضای نیمه </a:t>
            </a:r>
            <a:r>
              <a:rPr lang="fa-IR" sz="1600" dirty="0" smtClean="0"/>
              <a:t>باز در جلوی اتاقهای هتل مثل ایوان ایجاد می کند که هم به عنوان عایق حرارتی عمل می کند و هم امکان تجربه کویر را برای ساکنان فراهم می کند.</a:t>
            </a:r>
          </a:p>
          <a:p>
            <a:pPr marL="285750" indent="-285750">
              <a:buFont typeface="Arial" panose="020B0604020202020204" pitchFamily="34" charset="0"/>
              <a:buChar char="•"/>
            </a:pPr>
            <a:r>
              <a:rPr lang="fa-IR" sz="1600" dirty="0" smtClean="0"/>
              <a:t>فرم تکه تکه این چتر، علاوه بر آن که بازی سایه روشن زیبایی اجرا می کند. امکان حرکت باد را از میان فضاها ایجاد می کند. فاصله این چتر و بام سازه ای بنا، سقف سرد کارآمدی می آفریند</a:t>
            </a:r>
          </a:p>
          <a:p>
            <a:pPr marL="285750" indent="-285750">
              <a:buFont typeface="Arial" panose="020B0604020202020204" pitchFamily="34" charset="0"/>
              <a:buChar char="•"/>
            </a:pPr>
            <a:r>
              <a:rPr lang="fa-IR" sz="1600" dirty="0" smtClean="0"/>
              <a:t>این چتر ضد آب است که به این ترتیب بنا لزومی به اجرای عایق آب ندارد و سرعت ساختمان سازی را هم افزایش می دهد.  </a:t>
            </a:r>
            <a:endParaRPr lang="fa-IR" sz="1600" dirty="0" smtClean="0"/>
          </a:p>
        </p:txBody>
      </p:sp>
      <p:pic>
        <p:nvPicPr>
          <p:cNvPr id="7170" name="Picture 2" descr="C:\Users\Azita\Documents\Indipendent studies\Hotel\02.jpg"/>
          <p:cNvPicPr>
            <a:picLocks noChangeAspect="1" noChangeArrowheads="1"/>
          </p:cNvPicPr>
          <p:nvPr/>
        </p:nvPicPr>
        <p:blipFill rotWithShape="1">
          <a:blip r:embed="rId2">
            <a:extLst>
              <a:ext uri="{28A0092B-C50C-407E-A947-70E740481C1C}">
                <a14:useLocalDpi xmlns:a14="http://schemas.microsoft.com/office/drawing/2010/main" val="0"/>
              </a:ext>
            </a:extLst>
          </a:blip>
          <a:srcRect l="3067" t="24082" r="74989" b="60615"/>
          <a:stretch/>
        </p:blipFill>
        <p:spPr bwMode="auto">
          <a:xfrm>
            <a:off x="0" y="4114800"/>
            <a:ext cx="4930765" cy="243114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zita\Documents\Indipendent studies\Hotel\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1" y="0"/>
            <a:ext cx="4699000" cy="375690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Azita\Documents\Indipendent studies\Hotel\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0765" y="3695856"/>
            <a:ext cx="4213235" cy="316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754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65947" y="2057399"/>
            <a:ext cx="6625653" cy="4517569"/>
          </a:xfrm>
        </p:spPr>
        <p:txBody>
          <a:bodyPr>
            <a:normAutofit lnSpcReduction="10000"/>
          </a:bodyPr>
          <a:lstStyle/>
          <a:p>
            <a:r>
              <a:rPr lang="fa-IR" b="1" dirty="0" smtClean="0"/>
              <a:t>2- تاسیسات با کارآمدی بالا و صرفه جو در مصرف انرژی</a:t>
            </a:r>
          </a:p>
          <a:p>
            <a:pPr marL="285750" indent="-285750">
              <a:buFont typeface="Arial" panose="020B0604020202020204" pitchFamily="34" charset="0"/>
              <a:buChar char="•"/>
            </a:pPr>
            <a:r>
              <a:rPr lang="fa-IR" dirty="0" smtClean="0"/>
              <a:t>همه سیستم های استفاده شده برای تاسیسات بنا در مصرف آب و انرژی صرفه جویانه هستند.</a:t>
            </a:r>
          </a:p>
          <a:p>
            <a:pPr marL="285750" indent="-285750">
              <a:buFont typeface="Arial" panose="020B0604020202020204" pitchFamily="34" charset="0"/>
              <a:buChar char="•"/>
            </a:pPr>
            <a:r>
              <a:rPr lang="fa-IR" dirty="0" smtClean="0"/>
              <a:t>در طراحی بنا اصول بکار رفته بر اساس استفاده از انرژی طبیعی باد و نور خورشید و وابستگی کمتر به تاسیسات مکانیکی برای گرمایش، سرمایش، و نور است. همچنین از سیستمهای پیشرفته حساس به حرکت استفاده شده است.</a:t>
            </a:r>
          </a:p>
          <a:p>
            <a:r>
              <a:rPr lang="fa-IR" b="1" dirty="0" smtClean="0"/>
              <a:t>طراحی محیطی</a:t>
            </a:r>
          </a:p>
          <a:p>
            <a:pPr marL="285750" indent="-285750">
              <a:buFont typeface="Arial" panose="020B0604020202020204" pitchFamily="34" charset="0"/>
              <a:buChar char="•"/>
            </a:pPr>
            <a:r>
              <a:rPr lang="fa-IR" dirty="0" smtClean="0"/>
              <a:t>ایجاد دیوارهای حائل خشک</a:t>
            </a:r>
          </a:p>
          <a:p>
            <a:pPr marL="285750" indent="-285750">
              <a:buFont typeface="Arial" panose="020B0604020202020204" pitchFamily="34" charset="0"/>
              <a:buChar char="•"/>
            </a:pPr>
            <a:r>
              <a:rPr lang="fa-IR" dirty="0" smtClean="0"/>
              <a:t> ثثبیت شنهای روان</a:t>
            </a:r>
          </a:p>
          <a:p>
            <a:pPr marL="285750" indent="-285750">
              <a:buFont typeface="Arial" panose="020B0604020202020204" pitchFamily="34" charset="0"/>
              <a:buChar char="•"/>
            </a:pPr>
            <a:r>
              <a:rPr lang="fa-IR" dirty="0" smtClean="0"/>
              <a:t>ایجاد فرمی قوی در کویر</a:t>
            </a:r>
          </a:p>
          <a:p>
            <a:pPr marL="285750" indent="-285750">
              <a:buFont typeface="Arial" panose="020B0604020202020204" pitchFamily="34" charset="0"/>
              <a:buChar char="•"/>
            </a:pPr>
            <a:r>
              <a:rPr lang="fa-IR" dirty="0" smtClean="0"/>
              <a:t>فضای سبز پایدار با استفاده از آب بازیافتی و آب باران جمع آوری شده</a:t>
            </a:r>
          </a:p>
          <a:p>
            <a:r>
              <a:rPr lang="fa-IR" b="1" dirty="0" smtClean="0"/>
              <a:t>3- سازه اصلی بنا</a:t>
            </a:r>
          </a:p>
          <a:p>
            <a:pPr marL="285750" indent="-285750">
              <a:buFont typeface="Arial" panose="020B0604020202020204" pitchFamily="34" charset="0"/>
              <a:buChar char="•"/>
            </a:pPr>
            <a:r>
              <a:rPr lang="fa-IR" dirty="0" smtClean="0"/>
              <a:t>سازه فولادی سبک</a:t>
            </a:r>
          </a:p>
          <a:p>
            <a:pPr marL="285750" indent="-285750">
              <a:buFont typeface="Arial" panose="020B0604020202020204" pitchFamily="34" charset="0"/>
              <a:buChar char="•"/>
            </a:pPr>
            <a:r>
              <a:rPr lang="fa-IR" dirty="0" smtClean="0"/>
              <a:t>دیوارهای باربر که  فشار را به فونداسیون عبور می کند</a:t>
            </a:r>
          </a:p>
          <a:p>
            <a:pPr marL="285750" indent="-285750">
              <a:buFont typeface="Arial" panose="020B0604020202020204" pitchFamily="34" charset="0"/>
              <a:buChar char="•"/>
            </a:pPr>
            <a:r>
              <a:rPr lang="fa-IR" dirty="0" smtClean="0"/>
              <a:t>پیش ساختگی که اثرات زیست محیطی را در اطراف بنا کاهش می دهد</a:t>
            </a:r>
          </a:p>
          <a:p>
            <a:pPr marL="285750" indent="-285750">
              <a:buFont typeface="Arial" panose="020B0604020202020204" pitchFamily="34" charset="0"/>
              <a:buChar char="•"/>
            </a:pPr>
            <a:r>
              <a:rPr lang="fa-IR" dirty="0" smtClean="0"/>
              <a:t>تهویه و عایق سازی مناسب دیواره که انتقال حرارتی را به حداقل برساند</a:t>
            </a:r>
          </a:p>
          <a:p>
            <a:pPr marL="285750" indent="-285750">
              <a:buFont typeface="Arial" panose="020B0604020202020204" pitchFamily="34" charset="0"/>
              <a:buChar char="•"/>
            </a:pPr>
            <a:r>
              <a:rPr lang="fa-IR" dirty="0" smtClean="0"/>
              <a:t>سازه خشک بدون استفاده از آب در سایت</a:t>
            </a:r>
          </a:p>
          <a:p>
            <a:pPr marL="285750" indent="-285750">
              <a:buFont typeface="Arial" panose="020B0604020202020204" pitchFamily="34" charset="0"/>
              <a:buChar char="•"/>
            </a:pPr>
            <a:r>
              <a:rPr lang="fa-IR" dirty="0" smtClean="0"/>
              <a:t>بدون تخلیه فاضلاب در سایت</a:t>
            </a:r>
          </a:p>
          <a:p>
            <a:endParaRPr lang="fa-IR" dirty="0"/>
          </a:p>
        </p:txBody>
      </p:sp>
      <p:pic>
        <p:nvPicPr>
          <p:cNvPr id="1027" name="Picture 3" descr="C:\Users\Azita\Documents\Indipendent studies\Hotel\02.jpg"/>
          <p:cNvPicPr>
            <a:picLocks noChangeAspect="1" noChangeArrowheads="1"/>
          </p:cNvPicPr>
          <p:nvPr/>
        </p:nvPicPr>
        <p:blipFill rotWithShape="1">
          <a:blip r:embed="rId2">
            <a:extLst>
              <a:ext uri="{28A0092B-C50C-407E-A947-70E740481C1C}">
                <a14:useLocalDpi xmlns:a14="http://schemas.microsoft.com/office/drawing/2010/main" val="0"/>
              </a:ext>
            </a:extLst>
          </a:blip>
          <a:srcRect l="2000" t="50000" r="73764" b="28352"/>
          <a:stretch/>
        </p:blipFill>
        <p:spPr bwMode="auto">
          <a:xfrm>
            <a:off x="228600" y="2362200"/>
            <a:ext cx="2308485" cy="14577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5" t="18841" r="4000" b="33126"/>
          <a:stretch/>
        </p:blipFill>
        <p:spPr bwMode="auto">
          <a:xfrm>
            <a:off x="0" y="-18143"/>
            <a:ext cx="9144000" cy="203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1"/>
          <p:cNvSpPr txBox="1">
            <a:spLocks/>
          </p:cNvSpPr>
          <p:nvPr/>
        </p:nvSpPr>
        <p:spPr>
          <a:xfrm>
            <a:off x="152400" y="76200"/>
            <a:ext cx="1600200" cy="1020763"/>
          </a:xfrm>
          <a:prstGeom prst="rect">
            <a:avLst/>
          </a:prstGeom>
        </p:spPr>
        <p:txBody>
          <a:bodyPr vert="horz" lIns="91440" tIns="45720" rIns="91440" bIns="45720" rtlCol="1">
            <a:normAutofit fontScale="85000" lnSpcReduction="10000"/>
          </a:bodyPr>
          <a:lstStyle>
            <a:lvl1pPr marL="0" indent="0" algn="r" defTabSz="914400" rtl="1" eaLnBrk="1" latinLnBrk="0" hangingPunct="1">
              <a:spcBef>
                <a:spcPct val="20000"/>
              </a:spcBef>
              <a:buFont typeface="Arial" panose="020B0604020202020204" pitchFamily="34" charset="0"/>
              <a:buNone/>
              <a:defRPr sz="1600" kern="1200" baseline="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a-IR" b="1" smtClean="0"/>
              <a:t>1- پوشش چادری سقف</a:t>
            </a:r>
          </a:p>
          <a:p>
            <a:r>
              <a:rPr lang="fa-IR" b="1" smtClean="0"/>
              <a:t>2- اتاق هتل</a:t>
            </a:r>
          </a:p>
          <a:p>
            <a:r>
              <a:rPr lang="fa-IR" b="1" smtClean="0"/>
              <a:t>3- راهروی داخلی</a:t>
            </a:r>
          </a:p>
          <a:p>
            <a:r>
              <a:rPr lang="fa-IR" b="1" smtClean="0"/>
              <a:t>4- شالوده بنا</a:t>
            </a:r>
            <a:endParaRPr lang="fa-IR" b="1" dirty="0"/>
          </a:p>
        </p:txBody>
      </p:sp>
      <p:pic>
        <p:nvPicPr>
          <p:cNvPr id="7" name="Picture 2" descr="C:\Users\Azita\Documents\Indipendent studies\Hotel\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28" y="4343400"/>
            <a:ext cx="377001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99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77726" y="0"/>
            <a:ext cx="3937674" cy="7232749"/>
          </a:xfrm>
          <a:prstGeom prst="rect">
            <a:avLst/>
          </a:prstGeom>
        </p:spPr>
        <p:txBody>
          <a:bodyPr wrap="square">
            <a:spAutoFit/>
          </a:bodyPr>
          <a:lstStyle/>
          <a:p>
            <a:r>
              <a:rPr lang="fa-IR" sz="1600" b="1" dirty="0"/>
              <a:t>4-جزییات معماری</a:t>
            </a:r>
          </a:p>
          <a:p>
            <a:pPr marL="285750" indent="-285750">
              <a:buFont typeface="Arial" panose="020B0604020202020204" pitchFamily="34" charset="0"/>
              <a:buChar char="•"/>
            </a:pPr>
            <a:r>
              <a:rPr lang="fa-IR" sz="1600" dirty="0"/>
              <a:t>روکش کتانی عایق صوتی بر روی دیوارهای داخلی</a:t>
            </a:r>
          </a:p>
          <a:p>
            <a:pPr marL="285750" indent="-285750">
              <a:buFont typeface="Arial" panose="020B0604020202020204" pitchFamily="34" charset="0"/>
              <a:buChar char="•"/>
            </a:pPr>
            <a:r>
              <a:rPr lang="fa-IR" sz="1600" dirty="0"/>
              <a:t>سازه سبک فولادی</a:t>
            </a:r>
          </a:p>
          <a:p>
            <a:pPr marL="285750" indent="-285750">
              <a:buFont typeface="Arial" panose="020B0604020202020204" pitchFamily="34" charset="0"/>
              <a:buChar char="•"/>
            </a:pPr>
            <a:r>
              <a:rPr lang="fa-IR" sz="1600" dirty="0"/>
              <a:t>عایق کاغذی ضد آب در یک سو</a:t>
            </a:r>
          </a:p>
          <a:p>
            <a:pPr marL="285750" indent="-285750">
              <a:buFont typeface="Arial" panose="020B0604020202020204" pitchFamily="34" charset="0"/>
              <a:buChar char="•"/>
            </a:pPr>
            <a:r>
              <a:rPr lang="fa-IR" sz="1600" dirty="0"/>
              <a:t>مسیرهای هوا برای جلوگیری از تعرق</a:t>
            </a:r>
          </a:p>
          <a:p>
            <a:pPr marL="285750" indent="-285750">
              <a:buFont typeface="Arial" panose="020B0604020202020204" pitchFamily="34" charset="0"/>
              <a:buChar char="•"/>
            </a:pPr>
            <a:r>
              <a:rPr lang="fa-IR" sz="1600" dirty="0"/>
              <a:t>پوشش شنهای بیابان در نمای </a:t>
            </a:r>
            <a:r>
              <a:rPr lang="fa-IR" sz="1600" dirty="0" smtClean="0"/>
              <a:t>خارجی</a:t>
            </a:r>
          </a:p>
          <a:p>
            <a:r>
              <a:rPr lang="fa-IR" sz="1600" b="1" dirty="0" smtClean="0"/>
              <a:t>سولار سیستم</a:t>
            </a:r>
          </a:p>
          <a:p>
            <a:pPr marL="285750" indent="-285750">
              <a:buFont typeface="Arial" panose="020B0604020202020204" pitchFamily="34" charset="0"/>
              <a:buChar char="•"/>
            </a:pPr>
            <a:r>
              <a:rPr lang="fa-IR" sz="1600" dirty="0" smtClean="0"/>
              <a:t>استفاده از جمع آورنده های کارآمد انرژی خورشیدی</a:t>
            </a:r>
          </a:p>
          <a:p>
            <a:pPr marL="285750" indent="-285750">
              <a:buFont typeface="Arial" panose="020B0604020202020204" pitchFamily="34" charset="0"/>
              <a:buChar char="•"/>
            </a:pPr>
            <a:r>
              <a:rPr lang="fa-IR" sz="1600" dirty="0" smtClean="0"/>
              <a:t>با طول عمر بالا و نسبت بالای عملکرد به قیمت</a:t>
            </a:r>
          </a:p>
          <a:p>
            <a:pPr marL="285750" indent="-285750">
              <a:buFont typeface="Arial" panose="020B0604020202020204" pitchFamily="34" charset="0"/>
              <a:buChar char="•"/>
            </a:pPr>
            <a:r>
              <a:rPr lang="fa-IR" sz="1600" dirty="0" smtClean="0"/>
              <a:t>طراحی جدید محیطی متناسب با معماری بنا</a:t>
            </a:r>
          </a:p>
          <a:p>
            <a:r>
              <a:rPr lang="fa-IR" sz="1600" b="1" dirty="0" smtClean="0"/>
              <a:t>محیط داخلی</a:t>
            </a:r>
          </a:p>
          <a:p>
            <a:pPr marL="285750" indent="-285750">
              <a:buFont typeface="Arial" panose="020B0604020202020204" pitchFamily="34" charset="0"/>
              <a:buChar char="•"/>
            </a:pPr>
            <a:r>
              <a:rPr lang="fa-IR" sz="1600" dirty="0" smtClean="0"/>
              <a:t>سیستم کنترل کننده با کارآمدی بالا برای فضاهای داخلی</a:t>
            </a:r>
          </a:p>
          <a:p>
            <a:pPr marL="285750" indent="-285750">
              <a:buFont typeface="Arial" panose="020B0604020202020204" pitchFamily="34" charset="0"/>
              <a:buChar char="•"/>
            </a:pPr>
            <a:r>
              <a:rPr lang="fa-IR" sz="1600" dirty="0" smtClean="0"/>
              <a:t>طراحی فضاهای داخلی از زاویه دید چشم انداز خارجی</a:t>
            </a:r>
          </a:p>
          <a:p>
            <a:pPr marL="285750" indent="-285750">
              <a:buFont typeface="Arial" panose="020B0604020202020204" pitchFamily="34" charset="0"/>
              <a:buChar char="•"/>
            </a:pPr>
            <a:r>
              <a:rPr lang="fa-IR" sz="1600" dirty="0" smtClean="0"/>
              <a:t>در نظر گرفتن توسعه طبیعت محلی و فرهنگ زیست محیطی</a:t>
            </a:r>
          </a:p>
          <a:p>
            <a:r>
              <a:rPr lang="fa-IR" sz="1600" b="1" dirty="0" smtClean="0"/>
              <a:t>5- معماری شالوده بنا</a:t>
            </a:r>
          </a:p>
          <a:p>
            <a:pPr marL="285750" indent="-285750">
              <a:buFont typeface="Arial" panose="020B0604020202020204" pitchFamily="34" charset="0"/>
              <a:buChar char="•"/>
            </a:pPr>
            <a:r>
              <a:rPr lang="fa-IR" sz="1600" dirty="0" smtClean="0"/>
              <a:t>شالوده سیال</a:t>
            </a:r>
          </a:p>
          <a:p>
            <a:pPr marL="285750" indent="-285750">
              <a:buFont typeface="Arial" panose="020B0604020202020204" pitchFamily="34" charset="0"/>
              <a:buChar char="•"/>
            </a:pPr>
            <a:r>
              <a:rPr lang="fa-IR" sz="1600" dirty="0" smtClean="0"/>
              <a:t>استفاده از پانلهای پیش ساخته که سرعت ساخت و ساز را افزایش می دهد</a:t>
            </a:r>
          </a:p>
          <a:p>
            <a:pPr marL="285750" indent="-285750">
              <a:buFont typeface="Arial" panose="020B0604020202020204" pitchFamily="34" charset="0"/>
              <a:buChar char="•"/>
            </a:pPr>
            <a:r>
              <a:rPr lang="fa-IR" sz="1600" dirty="0" smtClean="0"/>
              <a:t>استفاده از فشار حاصل از شالوده سیال برای تثبیت شنهای روان</a:t>
            </a:r>
          </a:p>
          <a:p>
            <a:r>
              <a:rPr lang="fa-IR" sz="1600" dirty="0" smtClean="0"/>
              <a:t> </a:t>
            </a:r>
            <a:r>
              <a:rPr lang="fa-IR" sz="1600" b="1" dirty="0" smtClean="0"/>
              <a:t>6- سیستم حمل و نقل دوستدار محیط زیست</a:t>
            </a:r>
          </a:p>
          <a:p>
            <a:r>
              <a:rPr lang="fa-IR" sz="1600" dirty="0" smtClean="0"/>
              <a:t>استفاده از سیستم های حمل و نقل عمومی برای حفظ محیط زیست</a:t>
            </a:r>
          </a:p>
          <a:p>
            <a:r>
              <a:rPr lang="fa-IR" sz="1600" dirty="0" smtClean="0"/>
              <a:t>سیستم حمل و نقل پایدار</a:t>
            </a:r>
          </a:p>
          <a:p>
            <a:r>
              <a:rPr lang="fa-IR" sz="1600" dirty="0" smtClean="0"/>
              <a:t>استفاده از سیستم ترافیک منطبق با کویر  </a:t>
            </a:r>
          </a:p>
          <a:p>
            <a:endParaRPr lang="fa-IR" sz="1600" dirty="0" smtClean="0"/>
          </a:p>
        </p:txBody>
      </p:sp>
      <p:pic>
        <p:nvPicPr>
          <p:cNvPr id="2052" name="Picture 4" descr="C:\Users\Azita\Documents\Indipendent studies\Hotel\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70336"/>
            <a:ext cx="3890437" cy="25949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zita\Documents\Indipendent studies\Hotel\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81427"/>
            <a:ext cx="3890436" cy="25905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zita\Documents\Indipendent studies\Hotel\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 y="0"/>
            <a:ext cx="3875198" cy="258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22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5715000"/>
            <a:ext cx="8229600" cy="1020763"/>
          </a:xfrm>
        </p:spPr>
        <p:txBody>
          <a:bodyPr>
            <a:normAutofit/>
          </a:bodyPr>
          <a:lstStyle/>
          <a:p>
            <a:r>
              <a:rPr lang="fa-IR" dirty="0" smtClean="0"/>
              <a:t>برنامه های سرگرم کننده این مرکز منطبق با محیط زیست، فرهنگ محلی منطقه، آیین بوداییسم است. از آن جمله پیاده روی در کویر، شتر سواری در کویر، </a:t>
            </a:r>
            <a:r>
              <a:rPr lang="fa-IR" dirty="0" smtClean="0"/>
              <a:t>یوگا </a:t>
            </a:r>
            <a:r>
              <a:rPr lang="fa-IR" dirty="0"/>
              <a:t>در تپه های </a:t>
            </a:r>
            <a:r>
              <a:rPr lang="fa-IR" dirty="0" smtClean="0"/>
              <a:t>شنی، بازی </a:t>
            </a:r>
            <a:r>
              <a:rPr lang="fa-IR" dirty="0"/>
              <a:t>مراسم </a:t>
            </a:r>
            <a:r>
              <a:rPr lang="fa-IR" dirty="0" smtClean="0"/>
              <a:t>آینی مغولی</a:t>
            </a:r>
            <a:endParaRPr lang="fa-IR" dirty="0"/>
          </a:p>
        </p:txBody>
      </p:sp>
      <p:pic>
        <p:nvPicPr>
          <p:cNvPr id="4098" name="Picture 2" descr="C:\Users\Azita\Documents\Indipendent studies\Hotel\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4114800" cy="27445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524" t="12083" r="15666" b="20209"/>
          <a:stretch/>
        </p:blipFill>
        <p:spPr bwMode="auto">
          <a:xfrm>
            <a:off x="4114800" y="0"/>
            <a:ext cx="503060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Azita\Documents\Indipendent studies\Hotel\28.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744572"/>
            <a:ext cx="4419601" cy="29434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zita\Documents\Indipendent studies\Hotel\3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744571"/>
            <a:ext cx="4724400" cy="301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820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Azita\Documents\Indipendent studies\Hotel\3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44" r="14991"/>
          <a:stretch/>
        </p:blipFill>
        <p:spPr bwMode="auto">
          <a:xfrm>
            <a:off x="5324015" y="0"/>
            <a:ext cx="3834500" cy="30917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Azita\Documents\Indipendent studies\Hotel\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78715" cy="37877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zita\Documents\Indipendent studies\Hotel\s_c09_744537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29" y="4198070"/>
            <a:ext cx="4076020" cy="26817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zita\Documents\Indipendent studies\Hotel\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3362" y="3563621"/>
            <a:ext cx="5100638" cy="330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916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zita\Documents\Indipendent studies\Hotel\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 y="431018"/>
            <a:ext cx="9221878" cy="604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43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059" y="4629965"/>
            <a:ext cx="9203059" cy="2031325"/>
          </a:xfrm>
          <a:prstGeom prst="rect">
            <a:avLst/>
          </a:prstGeom>
        </p:spPr>
        <p:txBody>
          <a:bodyPr wrap="square">
            <a:spAutoFit/>
          </a:bodyPr>
          <a:lstStyle/>
          <a:p>
            <a:r>
              <a:rPr lang="fa-IR" dirty="0"/>
              <a:t>در صحرای </a:t>
            </a:r>
            <a:r>
              <a:rPr lang="fa-IR" dirty="0" smtClean="0"/>
              <a:t>ژنگشان(</a:t>
            </a:r>
            <a:r>
              <a:rPr lang="en-US" dirty="0" err="1" smtClean="0"/>
              <a:t>Xiangshawan</a:t>
            </a:r>
            <a:r>
              <a:rPr lang="fa-IR" dirty="0" smtClean="0"/>
              <a:t>)، </a:t>
            </a:r>
            <a:r>
              <a:rPr lang="fa-IR" dirty="0"/>
              <a:t>در میان گستره ای از تپه های شنی روان، در منطقه خود مختار مغولستان داخلی، حدود 350 مایلی غرب پکن</a:t>
            </a:r>
            <a:r>
              <a:rPr lang="fa-IR" dirty="0" smtClean="0"/>
              <a:t>، در بهار 2013، یک </a:t>
            </a:r>
            <a:r>
              <a:rPr lang="fa-IR" dirty="0"/>
              <a:t>نیلوفر آبی معماری </a:t>
            </a:r>
            <a:r>
              <a:rPr lang="fa-IR" dirty="0" smtClean="0"/>
              <a:t>شکوفا </a:t>
            </a:r>
            <a:r>
              <a:rPr lang="fa-IR" dirty="0"/>
              <a:t>شد: هتل نیلوفر آبی </a:t>
            </a:r>
            <a:r>
              <a:rPr lang="fa-IR" dirty="0" smtClean="0"/>
              <a:t>کویر. </a:t>
            </a:r>
            <a:r>
              <a:rPr lang="fa-IR" dirty="0"/>
              <a:t>این هتل بخشی از یک اقامتگاه تفریحی جدید ساخته شده در میان دریای وسیعی از تپه های شنی است که به طور فزاینده ای محبوب گردشگران چینی می </a:t>
            </a:r>
            <a:r>
              <a:rPr lang="fa-IR" dirty="0" smtClean="0"/>
              <a:t>شود. </a:t>
            </a:r>
          </a:p>
          <a:p>
            <a:r>
              <a:rPr lang="fa-IR" dirty="0" smtClean="0"/>
              <a:t>شرکت طراح،  شرکت معماری پلات </a:t>
            </a:r>
            <a:r>
              <a:rPr lang="en-US" dirty="0" err="1" smtClean="0"/>
              <a:t>PLaT</a:t>
            </a:r>
            <a:r>
              <a:rPr lang="en-US" dirty="0" smtClean="0"/>
              <a:t>)</a:t>
            </a:r>
            <a:r>
              <a:rPr lang="fa-IR" dirty="0" smtClean="0"/>
              <a:t>) یک شرکت چینی است که </a:t>
            </a:r>
            <a:r>
              <a:rPr lang="fa-IR" dirty="0"/>
              <a:t>در سال 2010 </a:t>
            </a:r>
            <a:r>
              <a:rPr lang="fa-IR" dirty="0" smtClean="0"/>
              <a:t>تاسیس </a:t>
            </a:r>
            <a:r>
              <a:rPr lang="fa-IR" dirty="0"/>
              <a:t>شده و شرکایی از چین، کره، و ژاپن </a:t>
            </a:r>
            <a:r>
              <a:rPr lang="fa-IR" dirty="0" smtClean="0"/>
              <a:t>دارد. آنها می گویند که حضور معمارانی از کشورهای متفاوت، به خلاقیت آنها کمک می کند. این هتل که سال گذشته افتتاح شد، شروعی بر مجموعه ای از مرکز گردشگری پایدار کویر ژنگشان است.</a:t>
            </a:r>
            <a:endParaRPr lang="fa-IR" dirty="0"/>
          </a:p>
        </p:txBody>
      </p:sp>
      <p:pic>
        <p:nvPicPr>
          <p:cNvPr id="4098" name="Picture 2" descr="C:\Users\Azita\Documents\Indipendent studies\Hotel\24.jpg"/>
          <p:cNvPicPr>
            <a:picLocks noChangeAspect="1" noChangeArrowheads="1"/>
          </p:cNvPicPr>
          <p:nvPr/>
        </p:nvPicPr>
        <p:blipFill rotWithShape="1">
          <a:blip r:embed="rId2">
            <a:extLst>
              <a:ext uri="{28A0092B-C50C-407E-A947-70E740481C1C}">
                <a14:useLocalDpi xmlns:a14="http://schemas.microsoft.com/office/drawing/2010/main" val="0"/>
              </a:ext>
            </a:extLst>
          </a:blip>
          <a:srcRect b="10872"/>
          <a:stretch/>
        </p:blipFill>
        <p:spPr bwMode="auto">
          <a:xfrm>
            <a:off x="0" y="0"/>
            <a:ext cx="9144000" cy="46299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24814" y="2907268"/>
            <a:ext cx="461986" cy="369332"/>
          </a:xfrm>
          <a:prstGeom prst="rect">
            <a:avLst/>
          </a:prstGeom>
          <a:noFill/>
          <a:ln>
            <a:noFill/>
          </a:ln>
        </p:spPr>
        <p:txBody>
          <a:bodyPr wrap="none" rtlCol="1">
            <a:spAutoFit/>
          </a:bodyPr>
          <a:lstStyle/>
          <a:p>
            <a:r>
              <a:rPr lang="fa-IR" b="1" dirty="0" smtClean="0"/>
              <a:t>هتل</a:t>
            </a:r>
            <a:endParaRPr lang="fa-IR" b="1" dirty="0"/>
          </a:p>
        </p:txBody>
      </p:sp>
      <p:cxnSp>
        <p:nvCxnSpPr>
          <p:cNvPr id="7" name="Curved Connector 6"/>
          <p:cNvCxnSpPr>
            <a:stCxn id="5" idx="1"/>
          </p:cNvCxnSpPr>
          <p:nvPr/>
        </p:nvCxnSpPr>
        <p:spPr>
          <a:xfrm rot="10800000" flipV="1">
            <a:off x="7772400" y="3091934"/>
            <a:ext cx="452414" cy="489466"/>
          </a:xfrm>
          <a:prstGeom prst="curvedConnector2">
            <a:avLst/>
          </a:prstGeom>
          <a:ln>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616494" y="2375049"/>
            <a:ext cx="923651" cy="369332"/>
          </a:xfrm>
          <a:prstGeom prst="rect">
            <a:avLst/>
          </a:prstGeom>
          <a:noFill/>
          <a:ln>
            <a:noFill/>
          </a:ln>
        </p:spPr>
        <p:txBody>
          <a:bodyPr wrap="none" rtlCol="1">
            <a:spAutoFit/>
          </a:bodyPr>
          <a:lstStyle/>
          <a:p>
            <a:r>
              <a:rPr lang="fa-IR" b="1" dirty="0" smtClean="0"/>
              <a:t>ریل قطار </a:t>
            </a:r>
            <a:endParaRPr lang="fa-IR" b="1" dirty="0"/>
          </a:p>
        </p:txBody>
      </p:sp>
      <p:sp>
        <p:nvSpPr>
          <p:cNvPr id="16" name="TextBox 15"/>
          <p:cNvSpPr txBox="1"/>
          <p:nvPr/>
        </p:nvSpPr>
        <p:spPr>
          <a:xfrm>
            <a:off x="-59059" y="2130316"/>
            <a:ext cx="821059" cy="369332"/>
          </a:xfrm>
          <a:prstGeom prst="rect">
            <a:avLst/>
          </a:prstGeom>
          <a:noFill/>
          <a:ln>
            <a:noFill/>
          </a:ln>
        </p:spPr>
        <p:txBody>
          <a:bodyPr wrap="none" rtlCol="1">
            <a:spAutoFit/>
          </a:bodyPr>
          <a:lstStyle/>
          <a:p>
            <a:r>
              <a:rPr lang="fa-IR" b="1" dirty="0" smtClean="0"/>
              <a:t>استخرها</a:t>
            </a:r>
            <a:endParaRPr lang="fa-IR" b="1" dirty="0"/>
          </a:p>
        </p:txBody>
      </p:sp>
      <p:sp>
        <p:nvSpPr>
          <p:cNvPr id="17" name="TextBox 16"/>
          <p:cNvSpPr txBox="1"/>
          <p:nvPr/>
        </p:nvSpPr>
        <p:spPr>
          <a:xfrm>
            <a:off x="905470" y="1066800"/>
            <a:ext cx="1385316" cy="369332"/>
          </a:xfrm>
          <a:prstGeom prst="rect">
            <a:avLst/>
          </a:prstGeom>
          <a:noFill/>
          <a:ln>
            <a:noFill/>
          </a:ln>
        </p:spPr>
        <p:txBody>
          <a:bodyPr wrap="none" rtlCol="1">
            <a:spAutoFit/>
          </a:bodyPr>
          <a:lstStyle/>
          <a:p>
            <a:r>
              <a:rPr lang="fa-IR" b="1" dirty="0" smtClean="0"/>
              <a:t>خدمات پشتیبانی</a:t>
            </a:r>
            <a:endParaRPr lang="fa-IR" b="1" dirty="0"/>
          </a:p>
        </p:txBody>
      </p:sp>
      <p:cxnSp>
        <p:nvCxnSpPr>
          <p:cNvPr id="18" name="Curved Connector 17"/>
          <p:cNvCxnSpPr/>
          <p:nvPr/>
        </p:nvCxnSpPr>
        <p:spPr>
          <a:xfrm rot="16200000" flipH="1">
            <a:off x="3363717" y="2734699"/>
            <a:ext cx="448212" cy="266257"/>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9" name="Curved Connector 18"/>
          <p:cNvCxnSpPr/>
          <p:nvPr/>
        </p:nvCxnSpPr>
        <p:spPr>
          <a:xfrm rot="5400000">
            <a:off x="478719" y="2522064"/>
            <a:ext cx="429402" cy="15236"/>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20" name="Curved Connector 19"/>
          <p:cNvCxnSpPr>
            <a:stCxn id="17" idx="3"/>
          </p:cNvCxnSpPr>
          <p:nvPr/>
        </p:nvCxnSpPr>
        <p:spPr>
          <a:xfrm>
            <a:off x="2290786" y="1251466"/>
            <a:ext cx="147614" cy="304800"/>
          </a:xfrm>
          <a:prstGeom prst="curvedConnector2">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1071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288340"/>
            <a:ext cx="9144000" cy="1569660"/>
          </a:xfrm>
          <a:prstGeom prst="rect">
            <a:avLst/>
          </a:prstGeom>
        </p:spPr>
        <p:txBody>
          <a:bodyPr wrap="square">
            <a:spAutoFit/>
          </a:bodyPr>
          <a:lstStyle/>
          <a:p>
            <a:r>
              <a:rPr lang="fa-IR" sz="1600" dirty="0"/>
              <a:t>لوتوس هتل یک هتل معمولی  با توجه به شکل بدیع خود نیست و از آن رو که در صحرای </a:t>
            </a:r>
            <a:r>
              <a:rPr lang="en-US" sz="1600" dirty="0" err="1"/>
              <a:t>Xiangshawan</a:t>
            </a:r>
            <a:r>
              <a:rPr lang="en-US" sz="1600" dirty="0"/>
              <a:t> </a:t>
            </a:r>
            <a:r>
              <a:rPr lang="fa-IR" sz="1600" dirty="0" smtClean="0"/>
              <a:t> در </a:t>
            </a:r>
            <a:r>
              <a:rPr lang="fa-IR" sz="1600" dirty="0"/>
              <a:t>چین واقع شده است. این پروژه با استفاده از نوآوری های سازای اجازه می دهد تا ساختار به عنوان شناور در بالای چشم انداز با طراحی که توسط عمل معماران </a:t>
            </a:r>
            <a:r>
              <a:rPr lang="en-US" sz="1600" dirty="0"/>
              <a:t>PLAT  </a:t>
            </a:r>
            <a:r>
              <a:rPr lang="fa-IR" sz="1600" dirty="0"/>
              <a:t>ایجاد شده، ظاهر شود. هتل بین مراکز شهری </a:t>
            </a:r>
            <a:r>
              <a:rPr lang="fa-IR" sz="1600" dirty="0" smtClean="0"/>
              <a:t>واقع </a:t>
            </a:r>
            <a:r>
              <a:rPr lang="fa-IR" sz="1600" dirty="0"/>
              <a:t>شده است و تلاش </a:t>
            </a:r>
            <a:r>
              <a:rPr lang="fa-IR" sz="1600" dirty="0" smtClean="0"/>
              <a:t>دارد بیابان به </a:t>
            </a:r>
            <a:r>
              <a:rPr lang="fa-IR" sz="1600" dirty="0"/>
              <a:t>یک مقصد توریستی با طراحی چشمگیر آن  تبدیل شود. این هتل با محیط  می آمیزد، شکل تپه های شنی اطراف را تقلید می کند، و پانل های  باربر فشار به فونداسیون را بدون نیاز به آب و بتن کاهش می دهند. چارچوب سه گوش یک موتیف طراحی می شود و </a:t>
            </a:r>
            <a:r>
              <a:rPr lang="fa-IR" sz="1600" dirty="0" smtClean="0"/>
              <a:t>یادآور </a:t>
            </a:r>
            <a:r>
              <a:rPr lang="fa-IR" sz="1600" dirty="0"/>
              <a:t>رنگ و شکل گل نیلوفر آبی است </a:t>
            </a:r>
            <a:r>
              <a:rPr lang="fa-IR" sz="1600" dirty="0" smtClean="0"/>
              <a:t>که استفاده </a:t>
            </a:r>
            <a:r>
              <a:rPr lang="fa-IR" sz="1600" dirty="0"/>
              <a:t>عملی </a:t>
            </a:r>
            <a:r>
              <a:rPr lang="fa-IR" sz="1600" dirty="0" smtClean="0"/>
              <a:t>دارد، زیرا </a:t>
            </a:r>
            <a:r>
              <a:rPr lang="fa-IR" sz="1600" dirty="0"/>
              <a:t>که کارآمدی هتل  را تقویت و آن را بسیار سبک وزن می کند. </a:t>
            </a:r>
          </a:p>
        </p:txBody>
      </p:sp>
      <p:pic>
        <p:nvPicPr>
          <p:cNvPr id="3074" name="Picture 2" descr="C:\Users\Azita\Documents\Indipendent studies\Hotel\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 y="0"/>
            <a:ext cx="9140371" cy="512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19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89399" y="152400"/>
            <a:ext cx="2502201" cy="6248400"/>
          </a:xfrm>
        </p:spPr>
        <p:txBody>
          <a:bodyPr>
            <a:normAutofit lnSpcReduction="10000"/>
          </a:bodyPr>
          <a:lstStyle/>
          <a:p>
            <a:r>
              <a:rPr lang="fa-IR" dirty="0" smtClean="0"/>
              <a:t>گل نیلوفر، در نمونه های قابل توجهی از بناها در جهان مورد تقلید قرار گرفته است، اما در این بنا، نه تنها فرم گل که محیط رشد گل و حتی رنگ آن، الهام بخش معماری بنا شده است. شنهای بیابان همچون مردابی مفروض شده اند که هتل لوتوس از آن رشد کرده است.</a:t>
            </a:r>
          </a:p>
          <a:p>
            <a:r>
              <a:rPr lang="fa-IR" dirty="0" smtClean="0"/>
              <a:t>گل </a:t>
            </a:r>
            <a:r>
              <a:rPr lang="fa-IR" dirty="0"/>
              <a:t>نیلوفر آبی </a:t>
            </a:r>
            <a:r>
              <a:rPr lang="fa-IR" dirty="0" smtClean="0"/>
              <a:t>نشانردهنده نمادی </a:t>
            </a:r>
            <a:r>
              <a:rPr lang="fa-IR" dirty="0"/>
              <a:t>از </a:t>
            </a:r>
            <a:r>
              <a:rPr lang="fa-IR" dirty="0" smtClean="0"/>
              <a:t>بخت </a:t>
            </a:r>
            <a:r>
              <a:rPr lang="fa-IR" dirty="0"/>
              <a:t>در بودیسم است. </a:t>
            </a:r>
            <a:r>
              <a:rPr lang="fa-IR" dirty="0" smtClean="0"/>
              <a:t>این گل در مرداب رشد </a:t>
            </a:r>
            <a:r>
              <a:rPr lang="fa-IR" dirty="0"/>
              <a:t>می کند، و این </a:t>
            </a:r>
            <a:r>
              <a:rPr lang="fa-IR" dirty="0" smtClean="0"/>
              <a:t>محیط </a:t>
            </a:r>
            <a:r>
              <a:rPr lang="fa-IR" dirty="0"/>
              <a:t>است که اولین و معنی واقعی کلمه را به آن می دهد: رشد و شکوفایی بر بالای تاریکی برای رسیدن به روشنگری. معنای دوم، که به اولین معنی هم مربوط است، تصفیه است. شبیه به تصفیه روح است که از </a:t>
            </a:r>
            <a:r>
              <a:rPr lang="fa-IR" dirty="0" smtClean="0"/>
              <a:t>گِل زاده شد. </a:t>
            </a:r>
            <a:r>
              <a:rPr lang="fa-IR" dirty="0"/>
              <a:t>معنای سوم، اشاره به وفاداری دارد. کسانی که </a:t>
            </a:r>
            <a:r>
              <a:rPr lang="fa-IR" dirty="0" smtClean="0"/>
              <a:t>تلاش </a:t>
            </a:r>
            <a:r>
              <a:rPr lang="fa-IR" dirty="0"/>
              <a:t>برای بالا آمدن از آب مرداب </a:t>
            </a:r>
            <a:r>
              <a:rPr lang="fa-IR" dirty="0" smtClean="0"/>
              <a:t>را دارند، باید پیروانی </a:t>
            </a:r>
            <a:r>
              <a:rPr lang="fa-IR" dirty="0"/>
              <a:t>وفادار باشند. رنگ اهمیت قابل توجهی به معنای گل نیلوفر آبی در بودیسم می </a:t>
            </a:r>
            <a:r>
              <a:rPr lang="fa-IR" dirty="0" smtClean="0"/>
              <a:t>دهد.گل نیلوفر سفید </a:t>
            </a:r>
            <a:r>
              <a:rPr lang="fa-IR" dirty="0"/>
              <a:t>اشاره به خلوص ذهن و </a:t>
            </a:r>
            <a:r>
              <a:rPr lang="fa-IR" dirty="0" smtClean="0"/>
              <a:t>روح </a:t>
            </a:r>
            <a:r>
              <a:rPr lang="fa-IR" dirty="0"/>
              <a:t>دارد</a:t>
            </a:r>
            <a:r>
              <a:rPr lang="fa-IR" dirty="0" smtClean="0"/>
              <a:t>. </a:t>
            </a:r>
            <a:endParaRPr lang="fa-IR" dirty="0"/>
          </a:p>
        </p:txBody>
      </p:sp>
      <p:pic>
        <p:nvPicPr>
          <p:cNvPr id="1028" name="Picture 4" descr="C:\Users\Azita\Documents\Indipendent studies\Hotel\desert-lotus-hotel-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1"/>
            <a:ext cx="6413199" cy="42700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tus P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1" y="4254813"/>
            <a:ext cx="3907221" cy="2603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113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41520" y="3048000"/>
            <a:ext cx="4572000" cy="3139321"/>
          </a:xfrm>
          <a:prstGeom prst="rect">
            <a:avLst/>
          </a:prstGeom>
        </p:spPr>
        <p:txBody>
          <a:bodyPr>
            <a:spAutoFit/>
          </a:bodyPr>
          <a:lstStyle/>
          <a:p>
            <a:r>
              <a:rPr lang="fa-IR" dirty="0"/>
              <a:t>شکل لوتوس هتل نه تنها با بیابان می آمیزد، بلکه نمایشی از قدرت  بنا و بیابان محاصره کننده اش است. معماران بنا، </a:t>
            </a:r>
            <a:r>
              <a:rPr lang="fa-IR" dirty="0" smtClean="0"/>
              <a:t>از ایده </a:t>
            </a:r>
            <a:r>
              <a:rPr lang="fa-IR" dirty="0"/>
              <a:t>سنتی چینی "</a:t>
            </a:r>
            <a:r>
              <a:rPr lang="fa-IR" dirty="0" smtClean="0"/>
              <a:t>زِن</a:t>
            </a:r>
            <a:r>
              <a:rPr lang="fa-IR" dirty="0"/>
              <a:t>" را که هنر تکرار عناصر </a:t>
            </a:r>
            <a:r>
              <a:rPr lang="fa-IR" dirty="0" smtClean="0"/>
              <a:t>مشابه است </a:t>
            </a:r>
            <a:r>
              <a:rPr lang="fa-IR" dirty="0"/>
              <a:t>استفاده می </a:t>
            </a:r>
            <a:r>
              <a:rPr lang="fa-IR" dirty="0" smtClean="0"/>
              <a:t>کنند. </a:t>
            </a:r>
            <a:r>
              <a:rPr lang="fa-IR" dirty="0"/>
              <a:t>چرخش از مربع ها با درجات مشابه  مثلث هایی ایجاد کرده و فرم را  قوی ترکرده است</a:t>
            </a:r>
            <a:r>
              <a:rPr lang="fa-IR" dirty="0" smtClean="0"/>
              <a:t>. </a:t>
            </a:r>
            <a:r>
              <a:rPr lang="fa-IR" dirty="0"/>
              <a:t>سازه بنا شامل چادر های سفید مربع مخروطی </a:t>
            </a:r>
            <a:r>
              <a:rPr lang="fa-IR" dirty="0" smtClean="0"/>
              <a:t> است که </a:t>
            </a:r>
            <a:r>
              <a:rPr lang="fa-IR" dirty="0"/>
              <a:t>با هم در یک شکل دایره ای مرتبط اند </a:t>
            </a:r>
            <a:r>
              <a:rPr lang="fa-IR" dirty="0" smtClean="0"/>
              <a:t>و در </a:t>
            </a:r>
            <a:r>
              <a:rPr lang="fa-IR" dirty="0"/>
              <a:t>زاویه 45 درجه چرخش می </a:t>
            </a:r>
            <a:r>
              <a:rPr lang="fa-IR" dirty="0" smtClean="0"/>
              <a:t>کنند</a:t>
            </a:r>
            <a:r>
              <a:rPr lang="fa-IR" dirty="0"/>
              <a:t>. این چرخش تولید </a:t>
            </a:r>
            <a:r>
              <a:rPr lang="fa-IR" dirty="0" smtClean="0"/>
              <a:t>مربع </a:t>
            </a:r>
            <a:r>
              <a:rPr lang="fa-IR" dirty="0"/>
              <a:t>مثلث ها را می </a:t>
            </a:r>
            <a:r>
              <a:rPr lang="fa-IR" dirty="0" smtClean="0"/>
              <a:t>کند که با </a:t>
            </a:r>
            <a:r>
              <a:rPr lang="fa-IR" dirty="0"/>
              <a:t>در نظر گرفتن ساختار، سایه و باد، عملکرد یکپارچه معماری،  </a:t>
            </a:r>
            <a:r>
              <a:rPr lang="fa-IR" dirty="0" smtClean="0"/>
              <a:t>فرم، </a:t>
            </a:r>
            <a:r>
              <a:rPr lang="fa-IR" dirty="0"/>
              <a:t>و چشم انداز، فرم نیلوفر آبی را متبلور می کند.</a:t>
            </a: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01" t="23125" r="11815" b="12500"/>
          <a:stretch/>
        </p:blipFill>
        <p:spPr bwMode="auto">
          <a:xfrm>
            <a:off x="56901" y="4648200"/>
            <a:ext cx="4635106" cy="221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37" t="26730" r="13283" b="14601"/>
          <a:stretch/>
        </p:blipFill>
        <p:spPr bwMode="auto">
          <a:xfrm>
            <a:off x="-1" y="2819400"/>
            <a:ext cx="4455459"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Azita\Documents\Indipendent studies\Hotel\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83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889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zita\Documents\Indipendent studies\Hotel\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0"/>
            <a:ext cx="485115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94349" y="2971800"/>
            <a:ext cx="4003286" cy="3785652"/>
          </a:xfrm>
          <a:prstGeom prst="rect">
            <a:avLst/>
          </a:prstGeom>
        </p:spPr>
        <p:txBody>
          <a:bodyPr wrap="square">
            <a:spAutoFit/>
          </a:bodyPr>
          <a:lstStyle/>
          <a:p>
            <a:r>
              <a:rPr lang="fa-IR" sz="1600" dirty="0"/>
              <a:t>بدلیل </a:t>
            </a:r>
            <a:r>
              <a:rPr lang="fa-IR" sz="1600" dirty="0" smtClean="0"/>
              <a:t>شرایط جغرافیای </a:t>
            </a:r>
            <a:r>
              <a:rPr lang="fa-IR" sz="1600" dirty="0"/>
              <a:t>خاص </a:t>
            </a:r>
            <a:r>
              <a:rPr lang="fa-IR" sz="1600" dirty="0" smtClean="0"/>
              <a:t>معماران </a:t>
            </a:r>
            <a:r>
              <a:rPr lang="fa-IR" sz="1600" dirty="0"/>
              <a:t>یک سیستم سازه جدید </a:t>
            </a:r>
            <a:r>
              <a:rPr lang="fa-IR" sz="1600" dirty="0" smtClean="0"/>
              <a:t> را ابداع کرده اند که </a:t>
            </a:r>
            <a:r>
              <a:rPr lang="fa-IR" sz="1600" dirty="0"/>
              <a:t>در شن های روان  با استفاده از پانل های </a:t>
            </a:r>
            <a:r>
              <a:rPr lang="fa-IR" sz="1600" dirty="0" smtClean="0"/>
              <a:t>فولادی و </a:t>
            </a:r>
            <a:r>
              <a:rPr lang="fa-IR" sz="1600" dirty="0"/>
              <a:t>بدون استفاده از بتن یا آب </a:t>
            </a:r>
            <a:r>
              <a:rPr lang="fa-IR" sz="1600" dirty="0" smtClean="0"/>
              <a:t>ثابت </a:t>
            </a:r>
            <a:r>
              <a:rPr lang="fa-IR" sz="1600" dirty="0"/>
              <a:t>می شود. پانلها و اسکلت سازه ای </a:t>
            </a:r>
            <a:r>
              <a:rPr lang="fa-IR" sz="1600" dirty="0" smtClean="0"/>
              <a:t>نگهدارنده، </a:t>
            </a:r>
            <a:r>
              <a:rPr lang="fa-IR" sz="1600" dirty="0"/>
              <a:t>پیش ساخته هستند و برای </a:t>
            </a:r>
            <a:r>
              <a:rPr lang="fa-IR" sz="1600" dirty="0" smtClean="0"/>
              <a:t>شالوده </a:t>
            </a:r>
            <a:r>
              <a:rPr lang="fa-IR" sz="1600" dirty="0"/>
              <a:t>بنا یک ظرف پر از شن می </a:t>
            </a:r>
            <a:r>
              <a:rPr lang="fa-IR" sz="1600" dirty="0" smtClean="0"/>
              <a:t>سازند</a:t>
            </a:r>
            <a:r>
              <a:rPr lang="fa-IR" sz="1600" dirty="0"/>
              <a:t>. بنابراین استراکچر پانلها فلزی مانند یک قایق شناور عمل می کند که ساختمان را حمل می کند</a:t>
            </a:r>
            <a:r>
              <a:rPr lang="fa-IR" sz="1600" dirty="0" smtClean="0"/>
              <a:t>.</a:t>
            </a:r>
          </a:p>
          <a:p>
            <a:r>
              <a:rPr lang="fa-IR" sz="1600" dirty="0" smtClean="0"/>
              <a:t>در </a:t>
            </a:r>
            <a:r>
              <a:rPr lang="fa-IR" sz="1600" dirty="0"/>
              <a:t>این طرح از </a:t>
            </a:r>
            <a:r>
              <a:rPr lang="fa-IR" sz="1600" dirty="0" smtClean="0"/>
              <a:t>چارچوب </a:t>
            </a:r>
            <a:r>
              <a:rPr lang="fa-IR" sz="1600" dirty="0"/>
              <a:t>مثلثی </a:t>
            </a:r>
            <a:r>
              <a:rPr lang="fa-IR" sz="1600" dirty="0" smtClean="0"/>
              <a:t>استفاده می شود که فرم هتل را </a:t>
            </a:r>
            <a:r>
              <a:rPr lang="fa-IR" sz="1600" dirty="0"/>
              <a:t>قوت می بخشد و در سراسر طرح تکرار می شود</a:t>
            </a:r>
            <a:r>
              <a:rPr lang="fa-IR" sz="1600" dirty="0" smtClean="0"/>
              <a:t>. اتاقها روی این پانلهای فلزی بالا می آیند و روی همه آنها را پارچه های مثلثی سایه می اندازد.</a:t>
            </a:r>
          </a:p>
          <a:p>
            <a:r>
              <a:rPr lang="fa-IR" sz="1600" dirty="0"/>
              <a:t>دیوارهای باربر بخش عمده ای از تمامیت ساختاری سازه را شکل می دهند، در حالی که آرایه خیره کننده از تکرار پانل های </a:t>
            </a:r>
            <a:r>
              <a:rPr lang="fa-IR" sz="1600" dirty="0" smtClean="0"/>
              <a:t>مثلثی، سایه  </a:t>
            </a:r>
            <a:r>
              <a:rPr lang="fa-IR" sz="1600" dirty="0"/>
              <a:t>ایجاد می کنند و از </a:t>
            </a:r>
            <a:r>
              <a:rPr lang="fa-IR" sz="1600" dirty="0" smtClean="0"/>
              <a:t>بنا را در مقابل هوای ناملایم محفاظت </a:t>
            </a:r>
            <a:r>
              <a:rPr lang="fa-IR" sz="1600" dirty="0"/>
              <a:t>می </a:t>
            </a:r>
            <a:r>
              <a:rPr lang="fa-IR" sz="1600" dirty="0" smtClean="0"/>
              <a:t>کنند.</a:t>
            </a:r>
            <a:endParaRPr lang="fa-IR" sz="1600" dirty="0"/>
          </a:p>
        </p:txBody>
      </p:sp>
      <p:pic>
        <p:nvPicPr>
          <p:cNvPr id="3075" name="Picture 3" descr="C:\Users\Azita\Documents\Indipendent studies\Hotel\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985" y="0"/>
            <a:ext cx="429601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703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zita\Documents\Indipendent studies\Hotel\30.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30"/>
          <a:stretch/>
        </p:blipFill>
        <p:spPr bwMode="auto">
          <a:xfrm>
            <a:off x="28487" y="2057400"/>
            <a:ext cx="9115513" cy="19140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Azita\Documents\Indipendent studies\Hotel\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91000" y="4267200"/>
            <a:ext cx="4572000" cy="1200329"/>
          </a:xfrm>
          <a:prstGeom prst="rect">
            <a:avLst/>
          </a:prstGeom>
        </p:spPr>
        <p:txBody>
          <a:bodyPr>
            <a:spAutoFit/>
          </a:bodyPr>
          <a:lstStyle/>
          <a:p>
            <a:r>
              <a:rPr lang="fa-IR" dirty="0"/>
              <a:t>زیر بنا </a:t>
            </a:r>
            <a:r>
              <a:rPr lang="fa-IR" dirty="0" smtClean="0"/>
              <a:t>ی هتل  30،700 متر مربع است که در سه سطح ساخته شده است. بالاترین </a:t>
            </a:r>
            <a:r>
              <a:rPr lang="fa-IR" dirty="0"/>
              <a:t>ارتفاع 40 متر </a:t>
            </a:r>
            <a:r>
              <a:rPr lang="fa-IR" dirty="0" smtClean="0"/>
              <a:t>با پایین ترین سطح اختلاف دارد و به نوعی تجسم تپه کویری دیگری در میان تپه های شنی محاصره کننده اش است.</a:t>
            </a:r>
            <a:endParaRPr lang="fa-IR" dirty="0"/>
          </a:p>
        </p:txBody>
      </p:sp>
    </p:spTree>
    <p:extLst>
      <p:ext uri="{BB962C8B-B14F-4D97-AF65-F5344CB8AC3E}">
        <p14:creationId xmlns:p14="http://schemas.microsoft.com/office/powerpoint/2010/main" val="2270063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381" r="45397"/>
          <a:stretch/>
        </p:blipFill>
        <p:spPr bwMode="auto">
          <a:xfrm>
            <a:off x="-1" y="-1"/>
            <a:ext cx="4998099"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01727" y="76200"/>
            <a:ext cx="3993502" cy="5262979"/>
          </a:xfrm>
          <a:prstGeom prst="rect">
            <a:avLst/>
          </a:prstGeom>
        </p:spPr>
        <p:txBody>
          <a:bodyPr wrap="square">
            <a:spAutoFit/>
          </a:bodyPr>
          <a:lstStyle/>
          <a:p>
            <a:r>
              <a:rPr lang="fa-IR" sz="1600" dirty="0" smtClean="0"/>
              <a:t>اتاقها و تاسیسات هتل در سه حلقه استقرار یافته اند. بین این حلقه ها پوشیده از شنهای بیابان است.</a:t>
            </a:r>
          </a:p>
          <a:p>
            <a:r>
              <a:rPr lang="fa-IR" sz="1600" dirty="0" smtClean="0"/>
              <a:t>یک راهرو دایره ای، در هر یک از این حلقه ها دسترسی به اتاقها و سایر فضاهای خدماتی را امکان پذیر می سازد. ورود به هتل از لابی خارج از این مجموعه است که با کریدوری سر پوشیده به این راهروهای داخلی متصل می شود. اتاقهای هتل در دوسوی این حلقه ها قرار گرفته اند و با تراسی رو به شنهای بیابان  باز می شوند.</a:t>
            </a:r>
          </a:p>
          <a:p>
            <a:r>
              <a:rPr lang="fa-IR" sz="1600" dirty="0" smtClean="0"/>
              <a:t>هر یک از گلبرگ ها ی این گل نیلوفر که به شکل لوزی هستند، حدود 200 متر مربع می باشند که در داخلی ترین و مرتفع ترین حلقه یک سویت را تشکیل می دهند (صورتی تیره) و در حلقه های پایینی 7 اتاق را با مساحت های مختلف از 17- تا 46 متر مربع شکل می دهند. در راس بنا یک سالن گردهمایی و تریا برای ساکنان هتل است. رستوران و سالنهای همایش اصلی در خارج از گل نیلوفر و در جنب لابی اصلی قرار دارند. </a:t>
            </a:r>
          </a:p>
          <a:p>
            <a:r>
              <a:rPr lang="fa-IR" sz="1600" dirty="0" smtClean="0"/>
              <a:t>گلبرگ های هتل در مجموع  72 عدد می باشند، 36 در حلقه خارجی، 24 در حلقه میانی، و 12 در حلقه داخلی. </a:t>
            </a:r>
          </a:p>
          <a:p>
            <a:r>
              <a:rPr lang="fa-IR" sz="1600" dirty="0" smtClean="0"/>
              <a:t>هتل 14 سویُیت 202- 58 مترمربعی و 369 اتاق 46.6 تا 17.7 مترمربعی دارد.</a:t>
            </a:r>
          </a:p>
          <a:p>
            <a:endParaRPr lang="fa-IR" sz="1600" dirty="0"/>
          </a:p>
        </p:txBody>
      </p:sp>
    </p:spTree>
    <p:extLst>
      <p:ext uri="{BB962C8B-B14F-4D97-AF65-F5344CB8AC3E}">
        <p14:creationId xmlns:p14="http://schemas.microsoft.com/office/powerpoint/2010/main" val="629364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zita\Documents\Indipendent studies\Hotel\03.jpg"/>
          <p:cNvPicPr>
            <a:picLocks noChangeAspect="1" noChangeArrowheads="1"/>
          </p:cNvPicPr>
          <p:nvPr/>
        </p:nvPicPr>
        <p:blipFill rotWithShape="1">
          <a:blip r:embed="rId2">
            <a:extLst>
              <a:ext uri="{28A0092B-C50C-407E-A947-70E740481C1C}">
                <a14:useLocalDpi xmlns:a14="http://schemas.microsoft.com/office/drawing/2010/main" val="0"/>
              </a:ext>
            </a:extLst>
          </a:blip>
          <a:srcRect l="7815" t="3231" r="9900" b="6746"/>
          <a:stretch/>
        </p:blipFill>
        <p:spPr bwMode="auto">
          <a:xfrm>
            <a:off x="152400" y="3629"/>
            <a:ext cx="8915400" cy="689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46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1597</TotalTime>
  <Words>1675</Words>
  <Application>Microsoft Office PowerPoint</Application>
  <PresentationFormat>On-screen Show (4:3)</PresentationFormat>
  <Paragraphs>70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Azita Rezvan</dc:creator>
  <cp:lastModifiedBy>Azita Rezvan</cp:lastModifiedBy>
  <cp:revision>74</cp:revision>
  <dcterms:created xsi:type="dcterms:W3CDTF">2014-04-12T00:06:35Z</dcterms:created>
  <dcterms:modified xsi:type="dcterms:W3CDTF">2014-04-14T21:06:00Z</dcterms:modified>
</cp:coreProperties>
</file>